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</p:sldIdLst>
  <p:sldSz cy="5143500" cx="9144000"/>
  <p:notesSz cx="6858000" cy="9144000"/>
  <p:embeddedFontLst>
    <p:embeddedFont>
      <p:font typeface="Century Gothic"/>
      <p:regular r:id="rId40"/>
      <p:bold r:id="rId41"/>
      <p:italic r:id="rId42"/>
      <p:boldItalic r:id="rId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CenturyGothic-regular.fntdata"/><Relationship Id="rId20" Type="http://schemas.openxmlformats.org/officeDocument/2006/relationships/slide" Target="slides/slide15.xml"/><Relationship Id="rId42" Type="http://schemas.openxmlformats.org/officeDocument/2006/relationships/font" Target="fonts/CenturyGothic-italic.fntdata"/><Relationship Id="rId41" Type="http://schemas.openxmlformats.org/officeDocument/2006/relationships/font" Target="fonts/CenturyGothic-bold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43" Type="http://schemas.openxmlformats.org/officeDocument/2006/relationships/font" Target="fonts/CenturyGothic-boldItalic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g130cb9126d1_13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g130cb9126d1_13_22:notes"/>
          <p:cNvSpPr/>
          <p:nvPr>
            <p:ph idx="2" type="sldImg"/>
          </p:nvPr>
        </p:nvSpPr>
        <p:spPr>
          <a:xfrm>
            <a:off x="1714500" y="685800"/>
            <a:ext cx="3429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a9cd60f242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1a9cd60f242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1a9cd60f242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1a9cd60f242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a9cd60f242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1a9cd60f242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a9cd60f242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1a9cd60f242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97875bb984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197875bb984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a9d6d634ca_1_2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1a9d6d634ca_1_2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97875bb98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197875bb98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a9d6d634ca_1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1a9d6d634ca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9e910b969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19e910b969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a9d6d634ca_1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1a9d6d634ca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" name="Google Shape;4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1a9d6d634ca_1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1a9d6d634ca_1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a9d6d634ca_1_2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a9d6d634ca_1_2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a9d6d634ca_1_2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1a9d6d634ca_1_2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a9d6d634ca_1_2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a9d6d634ca_1_2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a9d6d634ca_1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1a9d6d634ca_1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a9d6d634ca_1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1a9d6d634ca_1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a9d6d634ca_1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1a9d6d634ca_1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a9d6d634ca_1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1a9d6d634ca_1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a9d6d634ca_1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1a9d6d634ca_1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a9d6d634ca_1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1a9d6d634ca_1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g1a9d6d634ca_1_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" name="Google Shape;49;g1a9d6d634ca_1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a9d6d634ca_1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1a9d6d634ca_1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1a9d6d634ca_1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1a9d6d634ca_1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1a9d6d634ca_1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1a9d6d634ca_1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1a9d6d634ca_1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1a9d6d634ca_1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1a9d6d634ca_1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g1a9d6d634ca_1_155:notes"/>
          <p:cNvSpPr/>
          <p:nvPr>
            <p:ph idx="2" type="sldImg"/>
          </p:nvPr>
        </p:nvSpPr>
        <p:spPr>
          <a:xfrm>
            <a:off x="1714500" y="685800"/>
            <a:ext cx="3429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1a9cd60f242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g1a9cd60f242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a9cd60f242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a9cd60f242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1a9cd60f242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1a9cd60f242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1a9cd60f242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1a9cd60f242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1a9cd60f242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1a9cd60f242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a9cd60f242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1a9cd60f242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descr="I:\TDC2017\Logos\TDC2017\logo-tdc-vertical-A4.emf" id="21" name="Google Shape;21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358238" y="500062"/>
            <a:ext cx="4427536" cy="2808286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2"/>
          <p:cNvSpPr txBox="1"/>
          <p:nvPr/>
        </p:nvSpPr>
        <p:spPr>
          <a:xfrm>
            <a:off x="648462" y="3418675"/>
            <a:ext cx="78471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b="1" lang="pt-BR" sz="2800">
                <a:solidFill>
                  <a:schemeClr val="dk1"/>
                </a:solidFill>
              </a:rPr>
              <a:t>Trilha: Análise de Negócios</a:t>
            </a:r>
            <a:endParaRPr/>
          </a:p>
        </p:txBody>
      </p:sp>
      <p:sp>
        <p:nvSpPr>
          <p:cNvPr id="23" name="Google Shape;23;p2"/>
          <p:cNvSpPr txBox="1"/>
          <p:nvPr/>
        </p:nvSpPr>
        <p:spPr>
          <a:xfrm>
            <a:off x="647725" y="4135275"/>
            <a:ext cx="78486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b="1" lang="pt-BR" sz="2000"/>
              <a:t>André Barreto</a:t>
            </a:r>
            <a:endParaRPr/>
          </a:p>
        </p:txBody>
      </p:sp>
      <p:sp>
        <p:nvSpPr>
          <p:cNvPr id="24" name="Google Shape;24;p2"/>
          <p:cNvSpPr txBox="1"/>
          <p:nvPr/>
        </p:nvSpPr>
        <p:spPr>
          <a:xfrm>
            <a:off x="647712" y="4535487"/>
            <a:ext cx="7848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pt-BR" sz="1800">
                <a:solidFill>
                  <a:schemeClr val="dk1"/>
                </a:solidFill>
              </a:rPr>
              <a:t>Especialista em Segurança Cibernética</a:t>
            </a:r>
            <a:endParaRPr b="0" i="0" sz="1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7" name="Google Shape;27;p3"/>
          <p:cNvSpPr txBox="1"/>
          <p:nvPr/>
        </p:nvSpPr>
        <p:spPr>
          <a:xfrm>
            <a:off x="311700" y="2291675"/>
            <a:ext cx="8520600" cy="136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3600"/>
              <a:t>Não deixe esse risco fora da sua</a:t>
            </a:r>
            <a:endParaRPr sz="36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200"/>
              </a:spcAft>
              <a:buNone/>
            </a:pPr>
            <a:r>
              <a:rPr lang="pt-BR" sz="3600"/>
              <a:t>Análise de</a:t>
            </a:r>
            <a:r>
              <a:rPr lang="pt-BR" sz="3600"/>
              <a:t> </a:t>
            </a:r>
            <a:r>
              <a:rPr lang="pt-BR" sz="3600"/>
              <a:t>Negócio</a:t>
            </a:r>
            <a:r>
              <a:rPr lang="pt-BR" sz="3600"/>
              <a:t>.</a:t>
            </a:r>
            <a:endParaRPr b="1" sz="3600"/>
          </a:p>
        </p:txBody>
      </p:sp>
      <p:pic>
        <p:nvPicPr>
          <p:cNvPr descr="I:\TDC2017\Logos\TDC2017\logo-tdc-horizontal-A4.emf" id="28" name="Google Shape;28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555532" y="287337"/>
            <a:ext cx="2500372" cy="84455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3"/>
          <p:cNvSpPr txBox="1"/>
          <p:nvPr/>
        </p:nvSpPr>
        <p:spPr>
          <a:xfrm>
            <a:off x="6900" y="238289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/>
              <a:t>Ameaças Cibernéticas</a:t>
            </a:r>
            <a:endParaRPr sz="480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4"/>
          <p:cNvSpPr txBox="1"/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" name="Google Shape;32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descr="I:\TDC2017\Logos\TDC2017\logo-tdc-horizontal-A4.emf" id="33" name="Google Shape;33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555532" y="287337"/>
            <a:ext cx="2500372" cy="844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DC Innovation 2022 - Custom" type="blank">
  <p:cSld name="BLANK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descr="I:\TDC2017\Logos\TDC2017\logo-tdc-horizontal-A4.emf" id="36" name="Google Shape;36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555532" y="287337"/>
            <a:ext cx="2500372" cy="844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DC Innovation 2022 - Custom 1">
  <p:cSld name="BLANK_1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/>
        </p:nvSpPr>
        <p:spPr>
          <a:xfrm>
            <a:off x="-6350" y="5056175"/>
            <a:ext cx="1546800" cy="144600"/>
          </a:xfrm>
          <a:prstGeom prst="rect">
            <a:avLst/>
          </a:prstGeom>
          <a:solidFill>
            <a:srgbClr val="EF820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 txBox="1"/>
          <p:nvPr/>
        </p:nvSpPr>
        <p:spPr>
          <a:xfrm>
            <a:off x="1540349" y="5056175"/>
            <a:ext cx="1546800" cy="144600"/>
          </a:xfrm>
          <a:prstGeom prst="rect">
            <a:avLst/>
          </a:prstGeom>
          <a:solidFill>
            <a:srgbClr val="E2033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pt-BR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9" name="Google Shape;9;p1"/>
          <p:cNvSpPr txBox="1"/>
          <p:nvPr/>
        </p:nvSpPr>
        <p:spPr>
          <a:xfrm>
            <a:off x="3082250" y="5056175"/>
            <a:ext cx="1546800" cy="144600"/>
          </a:xfrm>
          <a:prstGeom prst="rect">
            <a:avLst/>
          </a:prstGeom>
          <a:solidFill>
            <a:srgbClr val="7B252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10;p1"/>
          <p:cNvSpPr txBox="1"/>
          <p:nvPr/>
        </p:nvSpPr>
        <p:spPr>
          <a:xfrm>
            <a:off x="4625750" y="5056175"/>
            <a:ext cx="1546800" cy="144600"/>
          </a:xfrm>
          <a:prstGeom prst="rect">
            <a:avLst/>
          </a:prstGeom>
          <a:solidFill>
            <a:srgbClr val="00549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1"/>
          <p:cNvSpPr txBox="1"/>
          <p:nvPr/>
        </p:nvSpPr>
        <p:spPr>
          <a:xfrm>
            <a:off x="6151625" y="5056175"/>
            <a:ext cx="1546800" cy="144600"/>
          </a:xfrm>
          <a:prstGeom prst="rect">
            <a:avLst/>
          </a:prstGeom>
          <a:solidFill>
            <a:srgbClr val="0794C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1"/>
          <p:cNvSpPr txBox="1"/>
          <p:nvPr/>
        </p:nvSpPr>
        <p:spPr>
          <a:xfrm>
            <a:off x="7688725" y="5056175"/>
            <a:ext cx="1494900" cy="144600"/>
          </a:xfrm>
          <a:prstGeom prst="rect">
            <a:avLst/>
          </a:prstGeom>
          <a:solidFill>
            <a:srgbClr val="0099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3;p1"/>
          <p:cNvSpPr txBox="1"/>
          <p:nvPr/>
        </p:nvSpPr>
        <p:spPr>
          <a:xfrm>
            <a:off x="-22987" y="0"/>
            <a:ext cx="1546800" cy="144600"/>
          </a:xfrm>
          <a:prstGeom prst="rect">
            <a:avLst/>
          </a:prstGeom>
          <a:solidFill>
            <a:srgbClr val="EF820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1"/>
          <p:cNvSpPr txBox="1"/>
          <p:nvPr/>
        </p:nvSpPr>
        <p:spPr>
          <a:xfrm>
            <a:off x="1523712" y="0"/>
            <a:ext cx="1546800" cy="144600"/>
          </a:xfrm>
          <a:prstGeom prst="rect">
            <a:avLst/>
          </a:prstGeom>
          <a:solidFill>
            <a:srgbClr val="E2033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pt-BR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15" name="Google Shape;15;p1"/>
          <p:cNvSpPr txBox="1"/>
          <p:nvPr/>
        </p:nvSpPr>
        <p:spPr>
          <a:xfrm>
            <a:off x="3065612" y="0"/>
            <a:ext cx="1546800" cy="144600"/>
          </a:xfrm>
          <a:prstGeom prst="rect">
            <a:avLst/>
          </a:prstGeom>
          <a:solidFill>
            <a:srgbClr val="7B252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1"/>
          <p:cNvSpPr txBox="1"/>
          <p:nvPr/>
        </p:nvSpPr>
        <p:spPr>
          <a:xfrm>
            <a:off x="4609112" y="0"/>
            <a:ext cx="1546800" cy="144600"/>
          </a:xfrm>
          <a:prstGeom prst="rect">
            <a:avLst/>
          </a:prstGeom>
          <a:solidFill>
            <a:srgbClr val="00549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7;p1"/>
          <p:cNvSpPr txBox="1"/>
          <p:nvPr/>
        </p:nvSpPr>
        <p:spPr>
          <a:xfrm>
            <a:off x="6134987" y="0"/>
            <a:ext cx="1546800" cy="144600"/>
          </a:xfrm>
          <a:prstGeom prst="rect">
            <a:avLst/>
          </a:prstGeom>
          <a:solidFill>
            <a:srgbClr val="0794C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8;p1"/>
          <p:cNvSpPr txBox="1"/>
          <p:nvPr/>
        </p:nvSpPr>
        <p:spPr>
          <a:xfrm>
            <a:off x="7672087" y="0"/>
            <a:ext cx="1494900" cy="144600"/>
          </a:xfrm>
          <a:prstGeom prst="rect">
            <a:avLst/>
          </a:prstGeom>
          <a:solidFill>
            <a:srgbClr val="0099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Relationship Id="rId4" Type="http://schemas.openxmlformats.org/officeDocument/2006/relationships/image" Target="../media/image3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Relationship Id="rId4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Relationship Id="rId4" Type="http://schemas.openxmlformats.org/officeDocument/2006/relationships/image" Target="../media/image4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0.png"/><Relationship Id="rId4" Type="http://schemas.openxmlformats.org/officeDocument/2006/relationships/image" Target="../media/image1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png"/><Relationship Id="rId4" Type="http://schemas.openxmlformats.org/officeDocument/2006/relationships/image" Target="../media/image48.png"/><Relationship Id="rId5" Type="http://schemas.openxmlformats.org/officeDocument/2006/relationships/image" Target="../media/image2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png"/><Relationship Id="rId4" Type="http://schemas.openxmlformats.org/officeDocument/2006/relationships/image" Target="../media/image33.png"/><Relationship Id="rId5" Type="http://schemas.openxmlformats.org/officeDocument/2006/relationships/image" Target="../media/image2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7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8.png"/><Relationship Id="rId4" Type="http://schemas.openxmlformats.org/officeDocument/2006/relationships/image" Target="../media/image23.png"/><Relationship Id="rId5" Type="http://schemas.openxmlformats.org/officeDocument/2006/relationships/image" Target="../media/image2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8.png"/><Relationship Id="rId4" Type="http://schemas.openxmlformats.org/officeDocument/2006/relationships/image" Target="../media/image3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6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1.png"/><Relationship Id="rId4" Type="http://schemas.openxmlformats.org/officeDocument/2006/relationships/image" Target="../media/image39.png"/><Relationship Id="rId5" Type="http://schemas.openxmlformats.org/officeDocument/2006/relationships/image" Target="../media/image4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0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7.png"/><Relationship Id="rId4" Type="http://schemas.openxmlformats.org/officeDocument/2006/relationships/image" Target="../media/image3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2.png"/><Relationship Id="rId4" Type="http://schemas.openxmlformats.org/officeDocument/2006/relationships/image" Target="../media/image4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5.png"/><Relationship Id="rId4" Type="http://schemas.openxmlformats.org/officeDocument/2006/relationships/image" Target="../media/image38.png"/><Relationship Id="rId5" Type="http://schemas.openxmlformats.org/officeDocument/2006/relationships/image" Target="../media/image4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2.png"/><Relationship Id="rId4" Type="http://schemas.openxmlformats.org/officeDocument/2006/relationships/image" Target="../media/image5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6.png"/><Relationship Id="rId4" Type="http://schemas.openxmlformats.org/officeDocument/2006/relationships/image" Target="../media/image7.png"/><Relationship Id="rId5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Relationship Id="rId4" Type="http://schemas.openxmlformats.org/officeDocument/2006/relationships/image" Target="../media/image1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Relationship Id="rId4" Type="http://schemas.openxmlformats.org/officeDocument/2006/relationships/image" Target="../media/image24.png"/><Relationship Id="rId5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3125" y="833000"/>
            <a:ext cx="2952151" cy="3936202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6"/>
          <p:cNvSpPr txBox="1"/>
          <p:nvPr>
            <p:ph idx="4294967295" type="ctrTitle"/>
          </p:nvPr>
        </p:nvSpPr>
        <p:spPr>
          <a:xfrm>
            <a:off x="196925" y="67900"/>
            <a:ext cx="8520600" cy="5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Ufa, tudo pronto! 😅</a:t>
            </a:r>
            <a:endParaRPr sz="2400"/>
          </a:p>
        </p:txBody>
      </p:sp>
      <p:pic>
        <p:nvPicPr>
          <p:cNvPr id="111" name="Google Shape;111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78675" y="1359175"/>
            <a:ext cx="5115050" cy="341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875" y="1218475"/>
            <a:ext cx="4485126" cy="29917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39151" y="1855325"/>
            <a:ext cx="4267198" cy="2844799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7"/>
          <p:cNvSpPr txBox="1"/>
          <p:nvPr>
            <p:ph idx="4294967295" type="ctrTitle"/>
          </p:nvPr>
        </p:nvSpPr>
        <p:spPr>
          <a:xfrm>
            <a:off x="196925" y="67900"/>
            <a:ext cx="8520600" cy="5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Disponibilidade e escalabidade</a:t>
            </a:r>
            <a:endParaRPr sz="24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EC3DB"/>
        </a:soli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8"/>
          <p:cNvSpPr txBox="1"/>
          <p:nvPr>
            <p:ph idx="4294967295" type="ctrTitle"/>
          </p:nvPr>
        </p:nvSpPr>
        <p:spPr>
          <a:xfrm>
            <a:off x="196925" y="67900"/>
            <a:ext cx="8520600" cy="5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Sucesso! Vamos expandir!</a:t>
            </a:r>
            <a:endParaRPr sz="2400"/>
          </a:p>
        </p:txBody>
      </p:sp>
      <p:pic>
        <p:nvPicPr>
          <p:cNvPr id="124" name="Google Shape;12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743500"/>
            <a:ext cx="6086570" cy="417140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8"/>
          <p:cNvSpPr txBox="1"/>
          <p:nvPr/>
        </p:nvSpPr>
        <p:spPr>
          <a:xfrm rot="-1600099">
            <a:off x="6376251" y="1883731"/>
            <a:ext cx="2233165" cy="46166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chemeClr val="dk1"/>
                </a:solidFill>
              </a:rPr>
              <a:t>Como replicar?</a:t>
            </a:r>
            <a:endParaRPr b="1" sz="1800">
              <a:solidFill>
                <a:schemeClr val="dk1"/>
              </a:solidFill>
            </a:endParaRPr>
          </a:p>
        </p:txBody>
      </p:sp>
      <p:sp>
        <p:nvSpPr>
          <p:cNvPr id="126" name="Google Shape;126;p18"/>
          <p:cNvSpPr txBox="1"/>
          <p:nvPr/>
        </p:nvSpPr>
        <p:spPr>
          <a:xfrm rot="-1600099">
            <a:off x="6528651" y="2950531"/>
            <a:ext cx="2233165" cy="46166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chemeClr val="dk1"/>
                </a:solidFill>
              </a:rPr>
              <a:t>Como controlar?</a:t>
            </a:r>
            <a:endParaRPr b="1" sz="18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9"/>
          <p:cNvSpPr txBox="1"/>
          <p:nvPr>
            <p:ph idx="4294967295" type="ctrTitle"/>
          </p:nvPr>
        </p:nvSpPr>
        <p:spPr>
          <a:xfrm>
            <a:off x="196925" y="67900"/>
            <a:ext cx="8520600" cy="5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Negócios regionais</a:t>
            </a:r>
            <a:endParaRPr sz="2400"/>
          </a:p>
        </p:txBody>
      </p:sp>
      <p:pic>
        <p:nvPicPr>
          <p:cNvPr id="132" name="Google Shape;13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25675" y="2817975"/>
            <a:ext cx="4754124" cy="200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8250" y="791450"/>
            <a:ext cx="3794020" cy="2610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0"/>
          <p:cNvSpPr txBox="1"/>
          <p:nvPr>
            <p:ph idx="4294967295" type="ctrTitle"/>
          </p:nvPr>
        </p:nvSpPr>
        <p:spPr>
          <a:xfrm>
            <a:off x="196925" y="67900"/>
            <a:ext cx="8520600" cy="5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Mundo Digital - O boom dos negócios</a:t>
            </a:r>
            <a:endParaRPr sz="2400"/>
          </a:p>
        </p:txBody>
      </p:sp>
      <p:sp>
        <p:nvSpPr>
          <p:cNvPr id="139" name="Google Shape;139;p20"/>
          <p:cNvSpPr txBox="1"/>
          <p:nvPr/>
        </p:nvSpPr>
        <p:spPr>
          <a:xfrm>
            <a:off x="289200" y="1056525"/>
            <a:ext cx="6727200" cy="7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Hoje os negócios nascem digital e, com a evolução da tecnologia e da logística das entregas, uma pequena empresa consegue atender todo o país... Isso era inimaginável até pouco tempo atrás.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140" name="Google Shape;140;p20"/>
          <p:cNvSpPr txBox="1"/>
          <p:nvPr/>
        </p:nvSpPr>
        <p:spPr>
          <a:xfrm>
            <a:off x="289200" y="2143825"/>
            <a:ext cx="7140300" cy="10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O que acha de parar com os negócios digitais e voltar a abrir aquelas lojas físicas?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Encontrar um ponto, pagar aluguel, reforma, água, luz, condomínio, segurança, atendentes, caixas…</a:t>
            </a:r>
            <a:br>
              <a:rPr lang="pt-BR" sz="1200">
                <a:solidFill>
                  <a:schemeClr val="dk1"/>
                </a:solidFill>
              </a:rPr>
            </a:br>
            <a:r>
              <a:rPr lang="pt-BR" sz="1200">
                <a:solidFill>
                  <a:schemeClr val="dk1"/>
                </a:solidFill>
              </a:rPr>
              <a:t>Em cada uma das regiões, estados, cidades, bairros que quiser expandir o negócio?</a:t>
            </a:r>
            <a:br>
              <a:rPr lang="pt-BR" sz="1200">
                <a:solidFill>
                  <a:schemeClr val="dk1"/>
                </a:solidFill>
              </a:rPr>
            </a:br>
            <a:r>
              <a:rPr lang="pt-BR" sz="1200">
                <a:solidFill>
                  <a:schemeClr val="dk1"/>
                </a:solidFill>
              </a:rPr>
              <a:t>E ficar esperando o cliente entrar pela tua porta?</a:t>
            </a:r>
            <a:endParaRPr sz="1200"/>
          </a:p>
        </p:txBody>
      </p:sp>
      <p:sp>
        <p:nvSpPr>
          <p:cNvPr id="141" name="Google Shape;141;p20"/>
          <p:cNvSpPr txBox="1"/>
          <p:nvPr/>
        </p:nvSpPr>
        <p:spPr>
          <a:xfrm rot="-880030">
            <a:off x="2473304" y="3365253"/>
            <a:ext cx="2358972" cy="461768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FF0000"/>
                </a:solidFill>
              </a:rPr>
              <a:t>Caminho sem volta</a:t>
            </a:r>
            <a:endParaRPr b="1" sz="1800">
              <a:solidFill>
                <a:srgbClr val="FF0000"/>
              </a:solidFill>
            </a:endParaRPr>
          </a:p>
        </p:txBody>
      </p:sp>
      <p:pic>
        <p:nvPicPr>
          <p:cNvPr id="142" name="Google Shape;14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23000" y="3054100"/>
            <a:ext cx="2560000" cy="170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1"/>
          <p:cNvSpPr txBox="1"/>
          <p:nvPr>
            <p:ph idx="4294967295" type="ctrTitle"/>
          </p:nvPr>
        </p:nvSpPr>
        <p:spPr>
          <a:xfrm>
            <a:off x="196925" y="67900"/>
            <a:ext cx="8520600" cy="5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Ascensão dos negócios digitais</a:t>
            </a:r>
            <a:endParaRPr sz="2400"/>
          </a:p>
        </p:txBody>
      </p:sp>
      <p:sp>
        <p:nvSpPr>
          <p:cNvPr id="148" name="Google Shape;148;p21"/>
          <p:cNvSpPr txBox="1"/>
          <p:nvPr/>
        </p:nvSpPr>
        <p:spPr>
          <a:xfrm>
            <a:off x="700775" y="3560750"/>
            <a:ext cx="73605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just">
              <a:spcBef>
                <a:spcPts val="0"/>
              </a:spcBef>
              <a:spcAft>
                <a:spcPts val="0"/>
              </a:spcAft>
              <a:buSzPts val="1200"/>
              <a:buChar char="➢"/>
            </a:pPr>
            <a:r>
              <a:rPr lang="pt-BR" sz="1200"/>
              <a:t>2ª metade década de 2010 - Muitos setores tradicionais já tem mais negócios e maior receita via internet do que por meios tradicionais e lojas físicas</a:t>
            </a:r>
            <a:endParaRPr sz="1200"/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304800" lvl="0" marL="457200" rtl="0" algn="just">
              <a:spcBef>
                <a:spcPts val="0"/>
              </a:spcBef>
              <a:spcAft>
                <a:spcPts val="0"/>
              </a:spcAft>
              <a:buSzPts val="1200"/>
              <a:buChar char="➢"/>
            </a:pPr>
            <a:r>
              <a:rPr lang="pt-BR" sz="1200"/>
              <a:t>Início da década de 2020 -  Pandemia e um crescimento assustador de ataques cibernéticos à empresas dos mais diversos setores aterroriza o mundo.</a:t>
            </a:r>
            <a:endParaRPr sz="1200"/>
          </a:p>
        </p:txBody>
      </p:sp>
      <p:pic>
        <p:nvPicPr>
          <p:cNvPr id="149" name="Google Shape;14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10800000">
            <a:off x="1360148" y="3158125"/>
            <a:ext cx="6423699" cy="40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1518180" y="840275"/>
            <a:ext cx="2047280" cy="20934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2"/>
          <p:cNvSpPr txBox="1"/>
          <p:nvPr>
            <p:ph idx="4294967295" type="ctrTitle"/>
          </p:nvPr>
        </p:nvSpPr>
        <p:spPr>
          <a:xfrm>
            <a:off x="196925" y="67900"/>
            <a:ext cx="8520600" cy="5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Segurança</a:t>
            </a:r>
            <a:endParaRPr sz="2400"/>
          </a:p>
        </p:txBody>
      </p:sp>
      <p:pic>
        <p:nvPicPr>
          <p:cNvPr id="156" name="Google Shape;15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91950" y="930675"/>
            <a:ext cx="3498924" cy="233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6925" y="1448400"/>
            <a:ext cx="2935050" cy="303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76275" y="2989850"/>
            <a:ext cx="3682824" cy="1939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3"/>
          <p:cNvSpPr txBox="1"/>
          <p:nvPr>
            <p:ph idx="4294967295" type="ctrTitle"/>
          </p:nvPr>
        </p:nvSpPr>
        <p:spPr>
          <a:xfrm>
            <a:off x="196925" y="67900"/>
            <a:ext cx="8520600" cy="5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Projeto de </a:t>
            </a:r>
            <a:r>
              <a:rPr lang="pt-BR" sz="2400"/>
              <a:t>Segurança</a:t>
            </a:r>
            <a:endParaRPr sz="2400"/>
          </a:p>
        </p:txBody>
      </p:sp>
      <p:pic>
        <p:nvPicPr>
          <p:cNvPr id="164" name="Google Shape;16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8650" y="822712"/>
            <a:ext cx="2306025" cy="282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22575" y="1320113"/>
            <a:ext cx="4042325" cy="305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22788" y="3123088"/>
            <a:ext cx="2257425" cy="1800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4"/>
          <p:cNvSpPr txBox="1"/>
          <p:nvPr>
            <p:ph idx="4294967295" type="ctrTitle"/>
          </p:nvPr>
        </p:nvSpPr>
        <p:spPr>
          <a:xfrm>
            <a:off x="196925" y="74450"/>
            <a:ext cx="8520600" cy="5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Roubos</a:t>
            </a:r>
            <a:endParaRPr sz="2400"/>
          </a:p>
        </p:txBody>
      </p:sp>
      <p:sp>
        <p:nvSpPr>
          <p:cNvPr id="172" name="Google Shape;172;p24"/>
          <p:cNvSpPr txBox="1"/>
          <p:nvPr/>
        </p:nvSpPr>
        <p:spPr>
          <a:xfrm>
            <a:off x="196925" y="831900"/>
            <a:ext cx="6433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Você abriria uma loja, um comércio e iria embora tranquilamente à noite deixando as portas sem trancas, cadeados, sem nenhum sensor e alarme?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73" name="Google Shape;173;p24"/>
          <p:cNvSpPr txBox="1"/>
          <p:nvPr/>
        </p:nvSpPr>
        <p:spPr>
          <a:xfrm>
            <a:off x="196925" y="1687800"/>
            <a:ext cx="6433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E você acha que essa preocupação é a mesma no mundo digital</a:t>
            </a:r>
            <a:r>
              <a:rPr lang="pt-BR">
                <a:solidFill>
                  <a:schemeClr val="dk1"/>
                </a:solidFill>
              </a:rPr>
              <a:t>?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5"/>
          <p:cNvSpPr txBox="1"/>
          <p:nvPr>
            <p:ph idx="4294967295" type="ctrTitle"/>
          </p:nvPr>
        </p:nvSpPr>
        <p:spPr>
          <a:xfrm>
            <a:off x="196925" y="74450"/>
            <a:ext cx="8520600" cy="5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lt1"/>
                </a:solidFill>
              </a:rPr>
              <a:t>Roubos virtuais</a:t>
            </a:r>
            <a:endParaRPr sz="2400">
              <a:solidFill>
                <a:schemeClr val="lt1"/>
              </a:solidFill>
            </a:endParaRPr>
          </a:p>
        </p:txBody>
      </p:sp>
      <p:sp>
        <p:nvSpPr>
          <p:cNvPr id="179" name="Google Shape;179;p25"/>
          <p:cNvSpPr txBox="1"/>
          <p:nvPr/>
        </p:nvSpPr>
        <p:spPr>
          <a:xfrm>
            <a:off x="6169900" y="3048975"/>
            <a:ext cx="29394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1"/>
                </a:solidFill>
              </a:rPr>
              <a:t>Aumento da superfície de ataques</a:t>
            </a:r>
            <a:endParaRPr>
              <a:solidFill>
                <a:schemeClr val="lt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1"/>
                </a:solidFill>
              </a:rPr>
              <a:t>Criminosos do mundo todo</a:t>
            </a:r>
            <a:br>
              <a:rPr lang="pt-BR">
                <a:solidFill>
                  <a:schemeClr val="lt1"/>
                </a:solidFill>
              </a:rPr>
            </a:br>
            <a:endParaRPr>
              <a:solidFill>
                <a:schemeClr val="lt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1"/>
                </a:solidFill>
              </a:rPr>
              <a:t>Sem exposição física</a:t>
            </a:r>
            <a:br>
              <a:rPr lang="pt-BR">
                <a:solidFill>
                  <a:schemeClr val="lt1"/>
                </a:solidFill>
              </a:rPr>
            </a:br>
            <a:endParaRPr>
              <a:solidFill>
                <a:schemeClr val="lt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1"/>
                </a:solidFill>
              </a:rPr>
              <a:t>Ocultos nas sombras da internet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6"/>
          <p:cNvSpPr txBox="1"/>
          <p:nvPr>
            <p:ph idx="4294967295" type="ctrTitle"/>
          </p:nvPr>
        </p:nvSpPr>
        <p:spPr>
          <a:xfrm>
            <a:off x="196925" y="74450"/>
            <a:ext cx="8520600" cy="5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Mais um chapéu 🎩🧢👒</a:t>
            </a:r>
            <a:endParaRPr sz="2400"/>
          </a:p>
        </p:txBody>
      </p:sp>
      <p:sp>
        <p:nvSpPr>
          <p:cNvPr id="185" name="Google Shape;185;p26"/>
          <p:cNvSpPr txBox="1"/>
          <p:nvPr/>
        </p:nvSpPr>
        <p:spPr>
          <a:xfrm>
            <a:off x="196925" y="831900"/>
            <a:ext cx="64338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Para pensar sobre, você precisa entender.</a:t>
            </a:r>
            <a:br>
              <a:rPr lang="pt-BR">
                <a:solidFill>
                  <a:schemeClr val="dk1"/>
                </a:solidFill>
              </a:rPr>
            </a:br>
            <a:br>
              <a:rPr lang="pt-BR">
                <a:solidFill>
                  <a:schemeClr val="dk1"/>
                </a:solidFill>
              </a:rPr>
            </a:br>
            <a:r>
              <a:rPr lang="pt-BR">
                <a:solidFill>
                  <a:schemeClr val="dk1"/>
                </a:solidFill>
              </a:rPr>
              <a:t>Necessidade do cliente</a:t>
            </a:r>
            <a:br>
              <a:rPr lang="pt-BR">
                <a:solidFill>
                  <a:schemeClr val="dk1"/>
                </a:solidFill>
              </a:rPr>
            </a:br>
            <a:r>
              <a:rPr lang="pt-BR">
                <a:solidFill>
                  <a:schemeClr val="dk1"/>
                </a:solidFill>
              </a:rPr>
              <a:t>Negócio</a:t>
            </a:r>
            <a:br>
              <a:rPr lang="pt-BR">
                <a:solidFill>
                  <a:schemeClr val="dk1"/>
                </a:solidFill>
              </a:rPr>
            </a:br>
            <a:r>
              <a:rPr lang="pt-BR">
                <a:solidFill>
                  <a:schemeClr val="dk1"/>
                </a:solidFill>
              </a:rPr>
              <a:t>Produto</a:t>
            </a:r>
            <a:br>
              <a:rPr lang="pt-BR">
                <a:solidFill>
                  <a:schemeClr val="dk1"/>
                </a:solidFill>
              </a:rPr>
            </a:br>
            <a:r>
              <a:rPr lang="pt-BR">
                <a:solidFill>
                  <a:schemeClr val="dk1"/>
                </a:solidFill>
              </a:rPr>
              <a:t>Tecnologia</a:t>
            </a:r>
            <a:br>
              <a:rPr lang="pt-BR">
                <a:solidFill>
                  <a:schemeClr val="dk1"/>
                </a:solidFill>
              </a:rPr>
            </a:br>
            <a:r>
              <a:rPr lang="pt-BR">
                <a:solidFill>
                  <a:schemeClr val="dk1"/>
                </a:solidFill>
              </a:rPr>
              <a:t>UX</a:t>
            </a:r>
            <a:br>
              <a:rPr lang="pt-BR">
                <a:solidFill>
                  <a:schemeClr val="dk1"/>
                </a:solidFill>
              </a:rPr>
            </a:br>
            <a:r>
              <a:rPr lang="pt-BR">
                <a:solidFill>
                  <a:schemeClr val="dk1"/>
                </a:solidFill>
              </a:rPr>
              <a:t>Legislação</a:t>
            </a:r>
            <a:br>
              <a:rPr lang="pt-BR">
                <a:solidFill>
                  <a:schemeClr val="dk1"/>
                </a:solidFill>
              </a:rPr>
            </a:br>
            <a:r>
              <a:rPr lang="pt-BR">
                <a:solidFill>
                  <a:schemeClr val="dk1"/>
                </a:solidFill>
              </a:rPr>
              <a:t>Segurança da informação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7"/>
          <p:cNvSpPr txBox="1"/>
          <p:nvPr>
            <p:ph idx="4294967295" type="ctrTitle"/>
          </p:nvPr>
        </p:nvSpPr>
        <p:spPr>
          <a:xfrm>
            <a:off x="196925" y="74450"/>
            <a:ext cx="8520600" cy="5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Oportunidade</a:t>
            </a:r>
            <a:endParaRPr sz="2400"/>
          </a:p>
        </p:txBody>
      </p:sp>
      <p:sp>
        <p:nvSpPr>
          <p:cNvPr id="191" name="Google Shape;191;p27"/>
          <p:cNvSpPr txBox="1"/>
          <p:nvPr/>
        </p:nvSpPr>
        <p:spPr>
          <a:xfrm>
            <a:off x="196925" y="831900"/>
            <a:ext cx="6433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chemeClr val="dk1"/>
                </a:solidFill>
              </a:rPr>
              <a:t>Invasões, vazamentos de dados e ransomware estão entre os assuntos que mais tem “tirado o sono” dos executivos em todo o mundo!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192" name="Google Shape;192;p27"/>
          <p:cNvSpPr txBox="1"/>
          <p:nvPr/>
        </p:nvSpPr>
        <p:spPr>
          <a:xfrm>
            <a:off x="196925" y="3459275"/>
            <a:ext cx="8664900" cy="12621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/>
              <a:t>Pesquisa anual da IIA (Institute of Internal Auditors) - </a:t>
            </a:r>
            <a:r>
              <a:rPr lang="pt-BR" sz="1200"/>
              <a:t>RISK IN FOCUS - Hot topics for internal auditors</a:t>
            </a:r>
            <a:br>
              <a:rPr lang="pt-BR" sz="1200"/>
            </a:br>
            <a:r>
              <a:rPr lang="pt-BR" sz="1200"/>
              <a:t>CAE (Chief Audit Executives) de 15 países na Europa</a:t>
            </a:r>
            <a:br>
              <a:rPr lang="pt-BR" sz="1200"/>
            </a:br>
            <a:br>
              <a:rPr lang="pt-BR" sz="1200"/>
            </a:br>
            <a:r>
              <a:rPr lang="pt-BR" sz="1200"/>
              <a:t>Guia para os </a:t>
            </a:r>
            <a:r>
              <a:rPr lang="pt-BR" sz="1200"/>
              <a:t>comitês</a:t>
            </a:r>
            <a:r>
              <a:rPr lang="pt-BR" sz="1200"/>
              <a:t> de auditoria, governança, compliance, gerenciamento de risco e membros do bord.</a:t>
            </a:r>
            <a:br>
              <a:rPr lang="pt-BR" sz="1200"/>
            </a:br>
            <a:br>
              <a:rPr lang="pt-BR" sz="1200"/>
            </a:br>
            <a:r>
              <a:rPr i="1" lang="pt-BR" sz="1000"/>
              <a:t>Austria, Belgium, Bulgaria, France, Germany, Greece, Ireland, Italy, Luxembourg, The Netherlands, Slovenia, Spain, Sweden, Switzerland and the UK.</a:t>
            </a:r>
            <a:endParaRPr i="1" sz="1000"/>
          </a:p>
        </p:txBody>
      </p:sp>
      <p:sp>
        <p:nvSpPr>
          <p:cNvPr id="193" name="Google Shape;193;p27"/>
          <p:cNvSpPr txBox="1"/>
          <p:nvPr/>
        </p:nvSpPr>
        <p:spPr>
          <a:xfrm>
            <a:off x="196925" y="1524000"/>
            <a:ext cx="8664900" cy="8619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/>
              <a:t>Abril/2022 - </a:t>
            </a:r>
            <a:r>
              <a:rPr lang="pt-BR" sz="1200"/>
              <a:t>Censuswide em parceria com a Cybereason - Pesquisa sobre ransomware</a:t>
            </a:r>
            <a:br>
              <a:rPr lang="pt-BR" sz="1200"/>
            </a:br>
            <a:r>
              <a:rPr lang="pt-BR" sz="1200"/>
              <a:t>1.456 profissionais de segurança de organizações com 700+ funcionários.</a:t>
            </a:r>
            <a:br>
              <a:rPr lang="pt-BR" sz="1200"/>
            </a:br>
            <a:r>
              <a:rPr i="1" lang="pt-BR" sz="1000"/>
              <a:t>United States (24%), United Kingdom (17%), Germany (10%), France (10%), Japan (10%), Italy, (7%), South Africa (7%), United Arab Emirates (7%), and Singapore (7%).</a:t>
            </a:r>
            <a:endParaRPr i="1" sz="1000"/>
          </a:p>
        </p:txBody>
      </p:sp>
      <p:sp>
        <p:nvSpPr>
          <p:cNvPr id="194" name="Google Shape;194;p27"/>
          <p:cNvSpPr txBox="1"/>
          <p:nvPr/>
        </p:nvSpPr>
        <p:spPr>
          <a:xfrm>
            <a:off x="2432900" y="2523600"/>
            <a:ext cx="4335000" cy="554100"/>
          </a:xfrm>
          <a:prstGeom prst="rect">
            <a:avLst/>
          </a:prstGeom>
          <a:noFill/>
          <a:ln cap="flat" cmpd="sng" w="28575">
            <a:solidFill>
              <a:srgbClr val="1B1B1B"/>
            </a:solidFill>
            <a:prstDash val="lgDash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37% foram forçadas a demitir funcionários após o incidente.</a:t>
            </a:r>
            <a:br>
              <a:rPr lang="pt-BR" sz="1200">
                <a:solidFill>
                  <a:schemeClr val="dk1"/>
                </a:solidFill>
              </a:rPr>
            </a:br>
            <a:r>
              <a:rPr lang="pt-BR" sz="1200">
                <a:solidFill>
                  <a:schemeClr val="dk1"/>
                </a:solidFill>
              </a:rPr>
              <a:t>35% reportaram demissões/renúncias de executivos (c-level)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8"/>
          <p:cNvSpPr txBox="1"/>
          <p:nvPr>
            <p:ph idx="4294967295" type="ctrTitle"/>
          </p:nvPr>
        </p:nvSpPr>
        <p:spPr>
          <a:xfrm>
            <a:off x="196925" y="74450"/>
            <a:ext cx="8520600" cy="5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Oportunidade</a:t>
            </a:r>
            <a:endParaRPr sz="2400"/>
          </a:p>
        </p:txBody>
      </p:sp>
      <p:pic>
        <p:nvPicPr>
          <p:cNvPr id="200" name="Google Shape;20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47650" y="2800350"/>
            <a:ext cx="5187159" cy="224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6925" y="583882"/>
            <a:ext cx="5240750" cy="2243098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8"/>
          <p:cNvSpPr/>
          <p:nvPr/>
        </p:nvSpPr>
        <p:spPr>
          <a:xfrm>
            <a:off x="585275" y="761992"/>
            <a:ext cx="1480500" cy="105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3" name="Google Shape;203;p28"/>
          <p:cNvSpPr/>
          <p:nvPr/>
        </p:nvSpPr>
        <p:spPr>
          <a:xfrm>
            <a:off x="4221746" y="3255467"/>
            <a:ext cx="1480500" cy="105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4" name="Google Shape;204;p28"/>
          <p:cNvSpPr txBox="1"/>
          <p:nvPr/>
        </p:nvSpPr>
        <p:spPr>
          <a:xfrm>
            <a:off x="196925" y="3000475"/>
            <a:ext cx="3590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⬆️ Capital humano: 5 -&gt; 3 -&gt; 2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205" name="Google Shape;205;p28"/>
          <p:cNvSpPr/>
          <p:nvPr/>
        </p:nvSpPr>
        <p:spPr>
          <a:xfrm>
            <a:off x="585275" y="893736"/>
            <a:ext cx="1480500" cy="105600"/>
          </a:xfrm>
          <a:prstGeom prst="rect">
            <a:avLst/>
          </a:prstGeom>
          <a:noFill/>
          <a:ln cap="flat" cmpd="sng" w="1905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6" name="Google Shape;206;p28"/>
          <p:cNvSpPr/>
          <p:nvPr/>
        </p:nvSpPr>
        <p:spPr>
          <a:xfrm>
            <a:off x="4228636" y="3655750"/>
            <a:ext cx="1480500" cy="105600"/>
          </a:xfrm>
          <a:prstGeom prst="rect">
            <a:avLst/>
          </a:prstGeom>
          <a:noFill/>
          <a:ln cap="flat" cmpd="sng" w="1905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7" name="Google Shape;207;p28"/>
          <p:cNvSpPr txBox="1"/>
          <p:nvPr/>
        </p:nvSpPr>
        <p:spPr>
          <a:xfrm>
            <a:off x="196925" y="3381475"/>
            <a:ext cx="3590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⬆️ Macroeconomia e geopolitica</a:t>
            </a:r>
            <a:r>
              <a:rPr lang="pt-BR" sz="1200">
                <a:solidFill>
                  <a:schemeClr val="dk1"/>
                </a:solidFill>
              </a:rPr>
              <a:t>: 7 -&gt; 7 -&gt; 3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208" name="Google Shape;208;p28"/>
          <p:cNvSpPr txBox="1"/>
          <p:nvPr/>
        </p:nvSpPr>
        <p:spPr>
          <a:xfrm>
            <a:off x="196925" y="3762475"/>
            <a:ext cx="3590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🏆 Segurança cibernética e dos dados</a:t>
            </a:r>
            <a:r>
              <a:rPr lang="pt-BR" sz="1200">
                <a:solidFill>
                  <a:schemeClr val="dk1"/>
                </a:solidFill>
              </a:rPr>
              <a:t>: 1 -&gt; 1 -&gt; 1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209" name="Google Shape;209;p28"/>
          <p:cNvSpPr txBox="1"/>
          <p:nvPr/>
        </p:nvSpPr>
        <p:spPr>
          <a:xfrm>
            <a:off x="874946" y="461321"/>
            <a:ext cx="337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/>
              <a:t>🏆</a:t>
            </a:r>
            <a:endParaRPr sz="1200"/>
          </a:p>
        </p:txBody>
      </p:sp>
      <p:sp>
        <p:nvSpPr>
          <p:cNvPr id="210" name="Google Shape;210;p28"/>
          <p:cNvSpPr txBox="1"/>
          <p:nvPr/>
        </p:nvSpPr>
        <p:spPr>
          <a:xfrm>
            <a:off x="4511896" y="2720680"/>
            <a:ext cx="337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/>
              <a:t>🏆</a:t>
            </a:r>
            <a:endParaRPr sz="1200"/>
          </a:p>
        </p:txBody>
      </p:sp>
      <p:sp>
        <p:nvSpPr>
          <p:cNvPr id="211" name="Google Shape;211;p28"/>
          <p:cNvSpPr txBox="1"/>
          <p:nvPr/>
        </p:nvSpPr>
        <p:spPr>
          <a:xfrm>
            <a:off x="196925" y="4143475"/>
            <a:ext cx="3590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⬇️ Mudanças de legais: 2 -&gt; 2-&gt; 4</a:t>
            </a:r>
            <a:endParaRPr sz="1200">
              <a:solidFill>
                <a:schemeClr val="dk1"/>
              </a:solidFill>
            </a:endParaRPr>
          </a:p>
        </p:txBody>
      </p:sp>
      <p:pic>
        <p:nvPicPr>
          <p:cNvPr id="212" name="Google Shape;212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05550" y="1335775"/>
            <a:ext cx="2519075" cy="1312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9"/>
          <p:cNvSpPr txBox="1"/>
          <p:nvPr>
            <p:ph idx="4294967295" type="ctrTitle"/>
          </p:nvPr>
        </p:nvSpPr>
        <p:spPr>
          <a:xfrm>
            <a:off x="196925" y="74450"/>
            <a:ext cx="8520600" cy="5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Oportunidade</a:t>
            </a:r>
            <a:endParaRPr sz="2400"/>
          </a:p>
        </p:txBody>
      </p:sp>
      <p:pic>
        <p:nvPicPr>
          <p:cNvPr id="218" name="Google Shape;21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10350"/>
            <a:ext cx="6299350" cy="257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67400" y="3524975"/>
            <a:ext cx="3076575" cy="133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0"/>
          <p:cNvSpPr txBox="1"/>
          <p:nvPr>
            <p:ph idx="4294967295" type="ctrTitle"/>
          </p:nvPr>
        </p:nvSpPr>
        <p:spPr>
          <a:xfrm>
            <a:off x="196925" y="74450"/>
            <a:ext cx="8520600" cy="5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lt1"/>
                </a:solidFill>
              </a:rPr>
              <a:t>Segurança é responsabilidade de todos 🤝</a:t>
            </a:r>
            <a:endParaRPr sz="2400">
              <a:solidFill>
                <a:schemeClr val="lt1"/>
              </a:solidFill>
            </a:endParaRPr>
          </a:p>
        </p:txBody>
      </p:sp>
      <p:sp>
        <p:nvSpPr>
          <p:cNvPr id="225" name="Google Shape;225;p30"/>
          <p:cNvSpPr txBox="1"/>
          <p:nvPr/>
        </p:nvSpPr>
        <p:spPr>
          <a:xfrm>
            <a:off x="121200" y="4174600"/>
            <a:ext cx="2061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chemeClr val="lt1"/>
                </a:solidFill>
              </a:rPr>
              <a:t>Identificar riscos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226" name="Google Shape;226;p30"/>
          <p:cNvSpPr txBox="1"/>
          <p:nvPr/>
        </p:nvSpPr>
        <p:spPr>
          <a:xfrm>
            <a:off x="6534375" y="4174600"/>
            <a:ext cx="237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chemeClr val="lt1"/>
                </a:solidFill>
              </a:rPr>
              <a:t>Entender possíveis dores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Google Shape;23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7713" y="1196775"/>
            <a:ext cx="2088575" cy="36033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3588" y="1196775"/>
            <a:ext cx="2088575" cy="360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91840" y="1185556"/>
            <a:ext cx="2088575" cy="3614606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31"/>
          <p:cNvSpPr txBox="1"/>
          <p:nvPr>
            <p:ph idx="4294967295" type="ctrTitle"/>
          </p:nvPr>
        </p:nvSpPr>
        <p:spPr>
          <a:xfrm>
            <a:off x="196925" y="74450"/>
            <a:ext cx="8520600" cy="5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Times de segunça</a:t>
            </a:r>
            <a:endParaRPr sz="24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2"/>
          <p:cNvSpPr txBox="1"/>
          <p:nvPr>
            <p:ph idx="4294967295" type="ctrTitle"/>
          </p:nvPr>
        </p:nvSpPr>
        <p:spPr>
          <a:xfrm>
            <a:off x="196925" y="74450"/>
            <a:ext cx="8520600" cy="5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Yellow Team</a:t>
            </a:r>
            <a:endParaRPr sz="2400"/>
          </a:p>
        </p:txBody>
      </p:sp>
      <p:sp>
        <p:nvSpPr>
          <p:cNvPr id="240" name="Google Shape;240;p32"/>
          <p:cNvSpPr txBox="1"/>
          <p:nvPr/>
        </p:nvSpPr>
        <p:spPr>
          <a:xfrm>
            <a:off x="196925" y="984300"/>
            <a:ext cx="6433800" cy="13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Equipe de segurança formada pelos construtores de sistemas.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➢"/>
            </a:pPr>
            <a:r>
              <a:rPr lang="pt-BR">
                <a:solidFill>
                  <a:schemeClr val="dk1"/>
                </a:solidFill>
              </a:rPr>
              <a:t>Desenvolvedores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➢"/>
            </a:pPr>
            <a:r>
              <a:rPr lang="pt-BR">
                <a:solidFill>
                  <a:schemeClr val="dk1"/>
                </a:solidFill>
              </a:rPr>
              <a:t>Engenheiros de software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➢"/>
            </a:pPr>
            <a:r>
              <a:rPr lang="pt-BR">
                <a:solidFill>
                  <a:schemeClr val="dk1"/>
                </a:solidFill>
              </a:rPr>
              <a:t>Arquitetos de sistemas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41" name="Google Shape;241;p32"/>
          <p:cNvSpPr txBox="1"/>
          <p:nvPr/>
        </p:nvSpPr>
        <p:spPr>
          <a:xfrm>
            <a:off x="196925" y="3134700"/>
            <a:ext cx="86166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Os construtores </a:t>
            </a:r>
            <a:r>
              <a:rPr lang="pt-BR">
                <a:solidFill>
                  <a:schemeClr val="dk1"/>
                </a:solidFill>
              </a:rPr>
              <a:t>são essenciais não apenas para desenvolver soluções e funcionalidades criativas, que irão tornar as empresas competitivas e diferenciadas.</a:t>
            </a:r>
            <a:endParaRPr>
              <a:solidFill>
                <a:schemeClr val="dk1"/>
              </a:solidFill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Eles são fundamentais para que o negócio se mantenha seguro, confiável e com credibilidade em um mercado cada vez mais competitivo e exigente.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42" name="Google Shape;242;p32"/>
          <p:cNvSpPr txBox="1"/>
          <p:nvPr/>
        </p:nvSpPr>
        <p:spPr>
          <a:xfrm>
            <a:off x="196925" y="229545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➢"/>
            </a:pPr>
            <a:r>
              <a:rPr lang="pt-BR">
                <a:solidFill>
                  <a:schemeClr val="dk1"/>
                </a:solidFill>
              </a:rPr>
              <a:t>Analistas de negócios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3"/>
          <p:cNvSpPr txBox="1"/>
          <p:nvPr>
            <p:ph idx="4294967295" type="ctrTitle"/>
          </p:nvPr>
        </p:nvSpPr>
        <p:spPr>
          <a:xfrm>
            <a:off x="196925" y="67900"/>
            <a:ext cx="8520600" cy="5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Yellow Team</a:t>
            </a:r>
            <a:endParaRPr sz="2400"/>
          </a:p>
        </p:txBody>
      </p:sp>
      <p:sp>
        <p:nvSpPr>
          <p:cNvPr id="248" name="Google Shape;248;p33"/>
          <p:cNvSpPr txBox="1"/>
          <p:nvPr/>
        </p:nvSpPr>
        <p:spPr>
          <a:xfrm>
            <a:off x="155800" y="623675"/>
            <a:ext cx="30915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Quantas pessoas na área de segurança?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Blue Team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Red Team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E na área de desenvolvimento?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Desenvolvedores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Engenheiros de software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Arquitetos de sistema e soluções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Analistas de negócios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4"/>
          <p:cNvSpPr txBox="1"/>
          <p:nvPr>
            <p:ph idx="4294967295" type="ctrTitle"/>
          </p:nvPr>
        </p:nvSpPr>
        <p:spPr>
          <a:xfrm>
            <a:off x="196925" y="74450"/>
            <a:ext cx="8520600" cy="5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Modelagem de ameaças</a:t>
            </a:r>
            <a:endParaRPr sz="2400"/>
          </a:p>
        </p:txBody>
      </p:sp>
      <p:sp>
        <p:nvSpPr>
          <p:cNvPr id="254" name="Google Shape;254;p34"/>
          <p:cNvSpPr txBox="1"/>
          <p:nvPr/>
        </p:nvSpPr>
        <p:spPr>
          <a:xfrm>
            <a:off x="155600" y="943000"/>
            <a:ext cx="64338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➢"/>
            </a:pPr>
            <a:r>
              <a:rPr lang="pt-BR">
                <a:solidFill>
                  <a:schemeClr val="dk1"/>
                </a:solidFill>
              </a:rPr>
              <a:t>Identificar os bens;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➢"/>
            </a:pPr>
            <a:r>
              <a:rPr lang="pt-BR">
                <a:solidFill>
                  <a:schemeClr val="dk1"/>
                </a:solidFill>
              </a:rPr>
              <a:t>Identificar riscos;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➢"/>
            </a:pPr>
            <a:r>
              <a:rPr lang="pt-BR">
                <a:solidFill>
                  <a:schemeClr val="dk1"/>
                </a:solidFill>
              </a:rPr>
              <a:t>Encontrar medidas mitigar os riscos;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➢"/>
            </a:pPr>
            <a:r>
              <a:rPr lang="pt-BR">
                <a:solidFill>
                  <a:schemeClr val="dk1"/>
                </a:solidFill>
              </a:rPr>
              <a:t>Definir controles e validações.</a:t>
            </a:r>
            <a:endParaRPr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175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➢"/>
            </a:pPr>
            <a:r>
              <a:rPr lang="pt-BR">
                <a:solidFill>
                  <a:schemeClr val="dk1"/>
                </a:solidFill>
              </a:rPr>
              <a:t>Entender possíveis dores;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➢"/>
            </a:pPr>
            <a:r>
              <a:rPr lang="pt-BR">
                <a:solidFill>
                  <a:schemeClr val="dk1"/>
                </a:solidFill>
              </a:rPr>
              <a:t>Encontrar soluções.</a:t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255" name="Google Shape;255;p34"/>
          <p:cNvGrpSpPr/>
          <p:nvPr/>
        </p:nvGrpSpPr>
        <p:grpSpPr>
          <a:xfrm>
            <a:off x="4465550" y="1274350"/>
            <a:ext cx="4029350" cy="3536550"/>
            <a:chOff x="4846550" y="1502950"/>
            <a:chExt cx="4029350" cy="3536550"/>
          </a:xfrm>
        </p:grpSpPr>
        <p:pic>
          <p:nvPicPr>
            <p:cNvPr id="256" name="Google Shape;256;p3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846550" y="1804475"/>
              <a:ext cx="4029350" cy="32350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7" name="Google Shape;257;p34"/>
            <p:cNvSpPr txBox="1"/>
            <p:nvPr/>
          </p:nvSpPr>
          <p:spPr>
            <a:xfrm rot="2361">
              <a:off x="4909403" y="1504300"/>
              <a:ext cx="3931501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>
                  <a:solidFill>
                    <a:schemeClr val="dk1"/>
                  </a:solidFill>
                </a:rPr>
                <a:t>Matriz de risco</a:t>
              </a:r>
              <a:endParaRPr b="1"/>
            </a:p>
          </p:txBody>
        </p:sp>
      </p:grpSp>
      <p:sp>
        <p:nvSpPr>
          <p:cNvPr id="258" name="Google Shape;258;p34"/>
          <p:cNvSpPr txBox="1"/>
          <p:nvPr/>
        </p:nvSpPr>
        <p:spPr>
          <a:xfrm>
            <a:off x="235025" y="3643375"/>
            <a:ext cx="3000000" cy="4002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Riscos residuais = Análise de risco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5"/>
          <p:cNvSpPr txBox="1"/>
          <p:nvPr>
            <p:ph idx="4294967295" type="ctrTitle"/>
          </p:nvPr>
        </p:nvSpPr>
        <p:spPr>
          <a:xfrm>
            <a:off x="196925" y="74450"/>
            <a:ext cx="8520600" cy="5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PPT Framework</a:t>
            </a:r>
            <a:endParaRPr sz="2400"/>
          </a:p>
        </p:txBody>
      </p:sp>
      <p:pic>
        <p:nvPicPr>
          <p:cNvPr id="264" name="Google Shape;26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3500" y="959038"/>
            <a:ext cx="3878500" cy="368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04124" y="2148013"/>
            <a:ext cx="2143125" cy="214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9"/>
          <p:cNvSpPr txBox="1"/>
          <p:nvPr>
            <p:ph idx="4294967295" type="ctrTitle"/>
          </p:nvPr>
        </p:nvSpPr>
        <p:spPr>
          <a:xfrm>
            <a:off x="196925" y="67900"/>
            <a:ext cx="8520600" cy="5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Propósito da palestra</a:t>
            </a:r>
            <a:endParaRPr sz="2400"/>
          </a:p>
        </p:txBody>
      </p:sp>
      <p:sp>
        <p:nvSpPr>
          <p:cNvPr id="52" name="Google Shape;52;p9"/>
          <p:cNvSpPr txBox="1"/>
          <p:nvPr/>
        </p:nvSpPr>
        <p:spPr>
          <a:xfrm>
            <a:off x="310650" y="1072950"/>
            <a:ext cx="8065500" cy="3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Mostrar que a segurança não é responsabilidade de apenas uma área, a “área de segurança”.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Ela é responsabilidade de todos!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A segurança deve estar presente em todas as áreas e níveis de uma empresa, deve estar na tecnologia, nos processos e, principalmente, na conscientização das pessoas, que precisam ter um olhar detalhista, analítico, crítico e prudente diante das mais diversas situações do dia a dia.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Vamos ver que os “construtores” dos sistemas são essenciais não apenas para desenvolver soluções e funcionalidades criativas, que irão tornar as empresas competitivas e diferenciadas.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Eles são fundamentais para que o negócio se mantenha seguro, confiável e com credibilidade em um mercado cada vez mais competitivo e exigente.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Mostrar que desafios podem ser excelentes oportunidades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6"/>
          <p:cNvSpPr txBox="1"/>
          <p:nvPr>
            <p:ph idx="4294967295" type="ctrTitle"/>
          </p:nvPr>
        </p:nvSpPr>
        <p:spPr>
          <a:xfrm>
            <a:off x="196925" y="74450"/>
            <a:ext cx="8520600" cy="5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PPT Framework</a:t>
            </a:r>
            <a:endParaRPr sz="2400"/>
          </a:p>
        </p:txBody>
      </p:sp>
      <p:pic>
        <p:nvPicPr>
          <p:cNvPr id="271" name="Google Shape;27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1153" y="1207878"/>
            <a:ext cx="5908150" cy="3184950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36"/>
          <p:cNvSpPr txBox="1"/>
          <p:nvPr/>
        </p:nvSpPr>
        <p:spPr>
          <a:xfrm>
            <a:off x="196925" y="119075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chemeClr val="dk1"/>
                </a:solidFill>
              </a:rPr>
              <a:t>C</a:t>
            </a:r>
            <a:r>
              <a:rPr b="1" lang="pt-BR">
                <a:solidFill>
                  <a:schemeClr val="dk1"/>
                </a:solidFill>
              </a:rPr>
              <a:t>onscientização das pessoas</a:t>
            </a:r>
            <a:endParaRPr b="1"/>
          </a:p>
        </p:txBody>
      </p:sp>
      <p:sp>
        <p:nvSpPr>
          <p:cNvPr id="273" name="Google Shape;273;p36"/>
          <p:cNvSpPr txBox="1"/>
          <p:nvPr/>
        </p:nvSpPr>
        <p:spPr>
          <a:xfrm>
            <a:off x="5488250" y="2956225"/>
            <a:ext cx="36237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Menos ingênuas (mente criminosa)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Olhar aguçado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De</a:t>
            </a:r>
            <a:r>
              <a:rPr lang="pt-BR" sz="1200">
                <a:solidFill>
                  <a:schemeClr val="dk1"/>
                </a:solidFill>
              </a:rPr>
              <a:t>talhista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Analítico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Crítico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Prudente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* Diante das mais diversas situações do dia a dia.</a:t>
            </a:r>
            <a:endParaRPr/>
          </a:p>
        </p:txBody>
      </p:sp>
      <p:grpSp>
        <p:nvGrpSpPr>
          <p:cNvPr id="274" name="Google Shape;274;p36"/>
          <p:cNvGrpSpPr/>
          <p:nvPr/>
        </p:nvGrpSpPr>
        <p:grpSpPr>
          <a:xfrm>
            <a:off x="3002099" y="273975"/>
            <a:ext cx="2134526" cy="1391125"/>
            <a:chOff x="3002099" y="273975"/>
            <a:chExt cx="2134526" cy="1391125"/>
          </a:xfrm>
        </p:grpSpPr>
        <p:pic>
          <p:nvPicPr>
            <p:cNvPr id="275" name="Google Shape;275;p3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002099" y="990675"/>
              <a:ext cx="1025950" cy="6744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6" name="Google Shape;276;p36"/>
            <p:cNvSpPr/>
            <p:nvPr/>
          </p:nvSpPr>
          <p:spPr>
            <a:xfrm>
              <a:off x="3559825" y="273975"/>
              <a:ext cx="1576800" cy="674400"/>
            </a:xfrm>
            <a:prstGeom prst="cloudCallout">
              <a:avLst>
                <a:gd fmla="val -26552" name="adj1"/>
                <a:gd fmla="val 76299" name="adj2"/>
              </a:avLst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000"/>
                <a:t>Não clique…</a:t>
              </a:r>
              <a:br>
                <a:rPr b="1" lang="pt-BR" sz="1000"/>
              </a:br>
              <a:r>
                <a:rPr b="1" lang="pt-BR" sz="1000"/>
                <a:t>Não instale…</a:t>
              </a:r>
              <a:br>
                <a:rPr b="1" lang="pt-BR" sz="1000"/>
              </a:br>
              <a:r>
                <a:rPr b="1" lang="pt-BR" sz="1000">
                  <a:solidFill>
                    <a:schemeClr val="dk1"/>
                  </a:solidFill>
                </a:rPr>
                <a:t>Senha forte…</a:t>
              </a:r>
              <a:endParaRPr b="1" sz="1000"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Google Shape;28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4125" y="2101837"/>
            <a:ext cx="4403700" cy="2631225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37"/>
          <p:cNvSpPr txBox="1"/>
          <p:nvPr>
            <p:ph idx="4294967295" type="ctrTitle"/>
          </p:nvPr>
        </p:nvSpPr>
        <p:spPr>
          <a:xfrm>
            <a:off x="196925" y="67900"/>
            <a:ext cx="8520600" cy="5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Mensagens finais</a:t>
            </a:r>
            <a:endParaRPr sz="2400"/>
          </a:p>
        </p:txBody>
      </p:sp>
      <p:pic>
        <p:nvPicPr>
          <p:cNvPr id="283" name="Google Shape;283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2750" y="737425"/>
            <a:ext cx="3135600" cy="20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62308" y="1077286"/>
            <a:ext cx="2649742" cy="3974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8"/>
          <p:cNvSpPr txBox="1"/>
          <p:nvPr>
            <p:ph idx="4294967295" type="ctrTitle"/>
          </p:nvPr>
        </p:nvSpPr>
        <p:spPr>
          <a:xfrm>
            <a:off x="196925" y="67900"/>
            <a:ext cx="8520600" cy="5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Mensagens finais</a:t>
            </a:r>
            <a:endParaRPr sz="2400"/>
          </a:p>
        </p:txBody>
      </p:sp>
      <p:sp>
        <p:nvSpPr>
          <p:cNvPr id="290" name="Google Shape;290;p38"/>
          <p:cNvSpPr txBox="1"/>
          <p:nvPr>
            <p:ph idx="1" type="subTitle"/>
          </p:nvPr>
        </p:nvSpPr>
        <p:spPr>
          <a:xfrm>
            <a:off x="846600" y="1908450"/>
            <a:ext cx="7450800" cy="13266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</a:rPr>
              <a:t>“Se quisermos sobreviver nessa nova era digital, onde os crimes são cibernéticos, precisamos aprender a lidar com as novas “trancas” e “cadeados” que a evolução tecnológica nos exige.”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</a:rPr>
              <a:t>André Barreto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9"/>
          <p:cNvSpPr txBox="1"/>
          <p:nvPr>
            <p:ph idx="4294967295" type="ctrTitle"/>
          </p:nvPr>
        </p:nvSpPr>
        <p:spPr>
          <a:xfrm>
            <a:off x="196925" y="67900"/>
            <a:ext cx="8520600" cy="5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400"/>
              <a:t>Mensagens finais</a:t>
            </a:r>
            <a:endParaRPr sz="2400"/>
          </a:p>
        </p:txBody>
      </p:sp>
      <p:sp>
        <p:nvSpPr>
          <p:cNvPr id="296" name="Google Shape;296;p39"/>
          <p:cNvSpPr txBox="1"/>
          <p:nvPr>
            <p:ph idx="1" type="subTitle"/>
          </p:nvPr>
        </p:nvSpPr>
        <p:spPr>
          <a:xfrm>
            <a:off x="846600" y="1908450"/>
            <a:ext cx="7450800" cy="13266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</a:rPr>
              <a:t>“Está em cada um de nós a capacidade e a responsabilidade de proteger não apenas uma empresa, mas de proteger a cada pessoa que usa, depende e confia em nossos sistemas e em nosso trabalho.”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</a:rPr>
              <a:t>André Barreto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89F2B"/>
        </a:solidFill>
      </p:bgPr>
    </p:bg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Google Shape;30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950" y="186526"/>
            <a:ext cx="4838699" cy="4838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08424" y="1742950"/>
            <a:ext cx="2438400" cy="243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0"/>
          <p:cNvSpPr txBox="1"/>
          <p:nvPr>
            <p:ph idx="4294967295" type="ctrTitle"/>
          </p:nvPr>
        </p:nvSpPr>
        <p:spPr>
          <a:xfrm>
            <a:off x="196925" y="67900"/>
            <a:ext cx="8520600" cy="5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lt1"/>
                </a:solidFill>
              </a:rPr>
              <a:t>Mundo globalizado, conectado e dinâmico</a:t>
            </a:r>
            <a:endParaRPr sz="24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1"/>
          <p:cNvSpPr txBox="1"/>
          <p:nvPr>
            <p:ph idx="4294967295" type="ctrTitle"/>
          </p:nvPr>
        </p:nvSpPr>
        <p:spPr>
          <a:xfrm>
            <a:off x="196925" y="67900"/>
            <a:ext cx="8520600" cy="5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lt1"/>
                </a:solidFill>
              </a:rPr>
              <a:t>Tecnologia</a:t>
            </a:r>
            <a:endParaRPr sz="2400">
              <a:solidFill>
                <a:schemeClr val="lt1"/>
              </a:solidFill>
            </a:endParaRPr>
          </a:p>
        </p:txBody>
      </p:sp>
      <p:sp>
        <p:nvSpPr>
          <p:cNvPr id="63" name="Google Shape;63;p11"/>
          <p:cNvSpPr txBox="1"/>
          <p:nvPr/>
        </p:nvSpPr>
        <p:spPr>
          <a:xfrm>
            <a:off x="7021550" y="1066275"/>
            <a:ext cx="20442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1"/>
                </a:solidFill>
              </a:rPr>
              <a:t>N</a:t>
            </a:r>
            <a:r>
              <a:rPr lang="pt-BR">
                <a:solidFill>
                  <a:schemeClr val="lt1"/>
                </a:solidFill>
              </a:rPr>
              <a:t>ovas idéias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pt-BR">
                <a:solidFill>
                  <a:schemeClr val="lt1"/>
                </a:solidFill>
              </a:rPr>
            </a:br>
            <a:r>
              <a:rPr lang="pt-BR">
                <a:solidFill>
                  <a:schemeClr val="lt1"/>
                </a:solidFill>
              </a:rPr>
              <a:t>Facilidade</a:t>
            </a:r>
            <a:br>
              <a:rPr lang="pt-BR">
                <a:solidFill>
                  <a:schemeClr val="lt1"/>
                </a:solidFill>
              </a:rPr>
            </a:b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1"/>
                </a:solidFill>
              </a:rPr>
              <a:t>Agilidade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4" name="Google Shape;64;p11"/>
          <p:cNvSpPr txBox="1"/>
          <p:nvPr/>
        </p:nvSpPr>
        <p:spPr>
          <a:xfrm>
            <a:off x="7021550" y="3752725"/>
            <a:ext cx="20442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1"/>
                </a:solidFill>
              </a:rPr>
              <a:t>Transformando a forma como nosso mundo funciona.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2"/>
          <p:cNvSpPr txBox="1"/>
          <p:nvPr>
            <p:ph idx="4294967295" type="ctrTitle"/>
          </p:nvPr>
        </p:nvSpPr>
        <p:spPr>
          <a:xfrm>
            <a:off x="196925" y="67900"/>
            <a:ext cx="8520600" cy="5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lt1"/>
                </a:solidFill>
              </a:rPr>
              <a:t>Segurança nos negócios</a:t>
            </a:r>
            <a:endParaRPr sz="2400">
              <a:solidFill>
                <a:schemeClr val="lt1"/>
              </a:solidFill>
            </a:endParaRPr>
          </a:p>
        </p:txBody>
      </p:sp>
      <p:sp>
        <p:nvSpPr>
          <p:cNvPr id="70" name="Google Shape;70;p12"/>
          <p:cNvSpPr txBox="1"/>
          <p:nvPr/>
        </p:nvSpPr>
        <p:spPr>
          <a:xfrm>
            <a:off x="316750" y="3931650"/>
            <a:ext cx="1514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1"/>
                </a:solidFill>
              </a:rPr>
              <a:t>F</a:t>
            </a:r>
            <a:r>
              <a:rPr lang="pt-BR">
                <a:solidFill>
                  <a:schemeClr val="lt1"/>
                </a:solidFill>
              </a:rPr>
              <a:t>uncionamento</a:t>
            </a:r>
            <a:br>
              <a:rPr lang="pt-BR">
                <a:solidFill>
                  <a:schemeClr val="lt1"/>
                </a:solidFill>
              </a:rPr>
            </a:br>
            <a:r>
              <a:rPr lang="pt-BR">
                <a:solidFill>
                  <a:schemeClr val="lt1"/>
                </a:solidFill>
              </a:rPr>
              <a:t>Credibilidade</a:t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71" name="Google Shape;71;p12"/>
          <p:cNvGrpSpPr/>
          <p:nvPr/>
        </p:nvGrpSpPr>
        <p:grpSpPr>
          <a:xfrm>
            <a:off x="2346850" y="3931650"/>
            <a:ext cx="1686350" cy="615600"/>
            <a:chOff x="7395550" y="3931650"/>
            <a:chExt cx="1686350" cy="615600"/>
          </a:xfrm>
        </p:grpSpPr>
        <p:sp>
          <p:nvSpPr>
            <p:cNvPr id="72" name="Google Shape;72;p12"/>
            <p:cNvSpPr txBox="1"/>
            <p:nvPr/>
          </p:nvSpPr>
          <p:spPr>
            <a:xfrm>
              <a:off x="7718700" y="3931650"/>
              <a:ext cx="13632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>
                  <a:solidFill>
                    <a:schemeClr val="lt1"/>
                  </a:solidFill>
                </a:rPr>
                <a:t>C</a:t>
              </a:r>
              <a:r>
                <a:rPr lang="pt-BR">
                  <a:solidFill>
                    <a:schemeClr val="lt1"/>
                  </a:solidFill>
                </a:rPr>
                <a:t>ompetitivo</a:t>
              </a:r>
              <a:br>
                <a:rPr lang="pt-BR">
                  <a:solidFill>
                    <a:schemeClr val="lt1"/>
                  </a:solidFill>
                </a:rPr>
              </a:br>
              <a:r>
                <a:rPr lang="pt-BR">
                  <a:solidFill>
                    <a:schemeClr val="lt1"/>
                  </a:solidFill>
                </a:rPr>
                <a:t>E</a:t>
              </a:r>
              <a:r>
                <a:rPr lang="pt-BR">
                  <a:solidFill>
                    <a:schemeClr val="lt1"/>
                  </a:solidFill>
                </a:rPr>
                <a:t>xigente</a:t>
              </a:r>
              <a:endParaRPr>
                <a:solidFill>
                  <a:schemeClr val="lt1"/>
                </a:solidFill>
              </a:endParaRPr>
            </a:p>
          </p:txBody>
        </p:sp>
        <p:pic>
          <p:nvPicPr>
            <p:cNvPr id="73" name="Google Shape;73;p1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395550" y="4050812"/>
              <a:ext cx="377275" cy="3772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4" name="Google Shape;74;p12"/>
          <p:cNvGrpSpPr/>
          <p:nvPr/>
        </p:nvGrpSpPr>
        <p:grpSpPr>
          <a:xfrm>
            <a:off x="7402425" y="3931638"/>
            <a:ext cx="1686350" cy="615600"/>
            <a:chOff x="7395550" y="4337438"/>
            <a:chExt cx="1686350" cy="615600"/>
          </a:xfrm>
        </p:grpSpPr>
        <p:pic>
          <p:nvPicPr>
            <p:cNvPr id="75" name="Google Shape;75;p1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395550" y="4442587"/>
              <a:ext cx="405325" cy="4053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6" name="Google Shape;76;p12"/>
            <p:cNvSpPr txBox="1"/>
            <p:nvPr/>
          </p:nvSpPr>
          <p:spPr>
            <a:xfrm>
              <a:off x="7718700" y="4337438"/>
              <a:ext cx="13632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>
                  <a:solidFill>
                    <a:schemeClr val="lt1"/>
                  </a:solidFill>
                </a:rPr>
                <a:t>Fundamental</a:t>
              </a:r>
              <a:br>
                <a:rPr lang="pt-BR">
                  <a:solidFill>
                    <a:schemeClr val="lt1"/>
                  </a:solidFill>
                </a:rPr>
              </a:br>
              <a:r>
                <a:rPr lang="pt-BR">
                  <a:solidFill>
                    <a:schemeClr val="lt1"/>
                  </a:solidFill>
                </a:rPr>
                <a:t>Sustentação</a:t>
              </a:r>
              <a:endParaRPr>
                <a:solidFill>
                  <a:schemeClr val="lt1"/>
                </a:solidFill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3"/>
          <p:cNvSpPr txBox="1"/>
          <p:nvPr>
            <p:ph idx="4294967295" type="ctrTitle"/>
          </p:nvPr>
        </p:nvSpPr>
        <p:spPr>
          <a:xfrm>
            <a:off x="196925" y="67900"/>
            <a:ext cx="8520600" cy="5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Mas no princípio… </a:t>
            </a:r>
            <a:r>
              <a:rPr lang="pt-BR" sz="2400"/>
              <a:t>🦕</a:t>
            </a:r>
            <a:r>
              <a:rPr lang="pt-BR" sz="2400"/>
              <a:t>🦖</a:t>
            </a:r>
            <a:endParaRPr sz="2400"/>
          </a:p>
        </p:txBody>
      </p:sp>
      <p:pic>
        <p:nvPicPr>
          <p:cNvPr id="82" name="Google Shape;82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3500" y="921275"/>
            <a:ext cx="6331149" cy="3783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Google Shape;87;p14"/>
          <p:cNvGrpSpPr/>
          <p:nvPr/>
        </p:nvGrpSpPr>
        <p:grpSpPr>
          <a:xfrm>
            <a:off x="967425" y="712525"/>
            <a:ext cx="4759225" cy="4165000"/>
            <a:chOff x="738825" y="712525"/>
            <a:chExt cx="4759225" cy="4165000"/>
          </a:xfrm>
        </p:grpSpPr>
        <p:pic>
          <p:nvPicPr>
            <p:cNvPr id="88" name="Google Shape;88;p1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38825" y="2905800"/>
              <a:ext cx="2578400" cy="19717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9" name="Google Shape;89;p14"/>
            <p:cNvSpPr/>
            <p:nvPr/>
          </p:nvSpPr>
          <p:spPr>
            <a:xfrm>
              <a:off x="2650750" y="712525"/>
              <a:ext cx="2847300" cy="2293200"/>
            </a:xfrm>
            <a:prstGeom prst="cloudCallout">
              <a:avLst>
                <a:gd fmla="val -64728" name="adj1"/>
                <a:gd fmla="val 46076" name="adj2"/>
              </a:avLst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90" name="Google Shape;90;p1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254354" y="1075593"/>
              <a:ext cx="1655450" cy="15084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1" name="Google Shape;91;p14"/>
          <p:cNvSpPr txBox="1"/>
          <p:nvPr>
            <p:ph idx="4294967295" type="ctrTitle"/>
          </p:nvPr>
        </p:nvSpPr>
        <p:spPr>
          <a:xfrm>
            <a:off x="196925" y="67900"/>
            <a:ext cx="8520600" cy="5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Empreendedor</a:t>
            </a:r>
            <a:endParaRPr sz="24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Google Shape;96;p15"/>
          <p:cNvGrpSpPr/>
          <p:nvPr/>
        </p:nvGrpSpPr>
        <p:grpSpPr>
          <a:xfrm>
            <a:off x="2731048" y="1616500"/>
            <a:ext cx="5769802" cy="2769755"/>
            <a:chOff x="2731048" y="1616500"/>
            <a:chExt cx="5769802" cy="2769755"/>
          </a:xfrm>
        </p:grpSpPr>
        <p:pic>
          <p:nvPicPr>
            <p:cNvPr id="97" name="Google Shape;97;p1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824075" y="1752850"/>
              <a:ext cx="4676775" cy="20859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8" name="Google Shape;98;p1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>
              <a:off x="2731048" y="3165443"/>
              <a:ext cx="1220812" cy="122081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9" name="Google Shape;99;p1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957750" y="1616500"/>
              <a:ext cx="472575" cy="4725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0" name="Google Shape;100;p15"/>
          <p:cNvSpPr txBox="1"/>
          <p:nvPr/>
        </p:nvSpPr>
        <p:spPr>
          <a:xfrm>
            <a:off x="296350" y="995850"/>
            <a:ext cx="5391000" cy="10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E4E4E"/>
              </a:buClr>
              <a:buSzPts val="1000"/>
              <a:buFont typeface="Roboto"/>
              <a:buChar char="➢"/>
            </a:pPr>
            <a:r>
              <a:rPr lang="pt-BR" sz="1200">
                <a:solidFill>
                  <a:schemeClr val="dk1"/>
                </a:solidFill>
              </a:rPr>
              <a:t>Encontrar um ponto (visibilidade, conveniência, movimento, seguro)</a:t>
            </a:r>
            <a:endParaRPr sz="1200">
              <a:solidFill>
                <a:schemeClr val="dk1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E4E4E"/>
              </a:buClr>
              <a:buSzPts val="1000"/>
              <a:buFont typeface="Roboto"/>
              <a:buChar char="➢"/>
            </a:pPr>
            <a:r>
              <a:rPr lang="pt-BR" sz="1200">
                <a:solidFill>
                  <a:schemeClr val="dk1"/>
                </a:solidFill>
              </a:rPr>
              <a:t>Reforma</a:t>
            </a:r>
            <a:endParaRPr sz="1200">
              <a:solidFill>
                <a:schemeClr val="dk1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E4E4E"/>
              </a:buClr>
              <a:buSzPts val="1000"/>
              <a:buFont typeface="Roboto"/>
              <a:buChar char="➢"/>
            </a:pPr>
            <a:r>
              <a:rPr lang="pt-BR" sz="1200">
                <a:solidFill>
                  <a:schemeClr val="dk1"/>
                </a:solidFill>
              </a:rPr>
              <a:t>Contratar pessoas</a:t>
            </a:r>
            <a:endParaRPr sz="1200">
              <a:solidFill>
                <a:schemeClr val="dk1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E4E4E"/>
              </a:buClr>
              <a:buSzPts val="1000"/>
              <a:buFont typeface="Roboto"/>
              <a:buChar char="➢"/>
            </a:pPr>
            <a:r>
              <a:rPr lang="pt-BR" sz="1200">
                <a:solidFill>
                  <a:schemeClr val="dk1"/>
                </a:solidFill>
              </a:rPr>
              <a:t>Fazer divulgação na região…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101" name="Google Shape;101;p15"/>
          <p:cNvSpPr txBox="1"/>
          <p:nvPr/>
        </p:nvSpPr>
        <p:spPr>
          <a:xfrm>
            <a:off x="296350" y="2434175"/>
            <a:ext cx="2508000" cy="16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E4E4E"/>
              </a:buClr>
              <a:buSzPts val="1000"/>
              <a:buFont typeface="Roboto"/>
              <a:buChar char="➢"/>
            </a:pPr>
            <a:r>
              <a:rPr lang="pt-BR" sz="1200">
                <a:solidFill>
                  <a:schemeClr val="dk1"/>
                </a:solidFill>
              </a:rPr>
              <a:t>Aluguel</a:t>
            </a:r>
            <a:endParaRPr sz="1200">
              <a:solidFill>
                <a:schemeClr val="dk1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E4E4E"/>
              </a:buClr>
              <a:buSzPts val="1000"/>
              <a:buFont typeface="Roboto"/>
              <a:buChar char="➢"/>
            </a:pPr>
            <a:r>
              <a:rPr lang="pt-BR" sz="1200">
                <a:solidFill>
                  <a:schemeClr val="dk1"/>
                </a:solidFill>
              </a:rPr>
              <a:t>Água</a:t>
            </a:r>
            <a:endParaRPr sz="1200">
              <a:solidFill>
                <a:schemeClr val="dk1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E4E4E"/>
              </a:buClr>
              <a:buSzPts val="1000"/>
              <a:buFont typeface="Roboto"/>
              <a:buChar char="➢"/>
            </a:pPr>
            <a:r>
              <a:rPr lang="pt-BR" sz="1200">
                <a:solidFill>
                  <a:schemeClr val="dk1"/>
                </a:solidFill>
              </a:rPr>
              <a:t>Luz</a:t>
            </a:r>
            <a:endParaRPr sz="1200">
              <a:solidFill>
                <a:schemeClr val="dk1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E4E4E"/>
              </a:buClr>
              <a:buSzPts val="1000"/>
              <a:buFont typeface="Roboto"/>
              <a:buChar char="➢"/>
            </a:pPr>
            <a:r>
              <a:rPr lang="pt-BR" sz="1200">
                <a:solidFill>
                  <a:schemeClr val="dk1"/>
                </a:solidFill>
              </a:rPr>
              <a:t>Condomínio</a:t>
            </a:r>
            <a:endParaRPr sz="1200">
              <a:solidFill>
                <a:schemeClr val="dk1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E4E4E"/>
              </a:buClr>
              <a:buSzPts val="1000"/>
              <a:buFont typeface="Roboto"/>
              <a:buChar char="➢"/>
            </a:pPr>
            <a:r>
              <a:rPr lang="pt-BR" sz="1200">
                <a:solidFill>
                  <a:schemeClr val="dk1"/>
                </a:solidFill>
              </a:rPr>
              <a:t>Segurança</a:t>
            </a:r>
            <a:endParaRPr sz="1200">
              <a:solidFill>
                <a:schemeClr val="dk1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E4E4E"/>
              </a:buClr>
              <a:buSzPts val="1000"/>
              <a:buFont typeface="Roboto"/>
              <a:buChar char="➢"/>
            </a:pPr>
            <a:r>
              <a:rPr lang="pt-BR" sz="1200">
                <a:solidFill>
                  <a:schemeClr val="dk1"/>
                </a:solidFill>
              </a:rPr>
              <a:t>Atendentes</a:t>
            </a:r>
            <a:endParaRPr sz="1200">
              <a:solidFill>
                <a:schemeClr val="dk1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E4E4E"/>
              </a:buClr>
              <a:buSzPts val="1000"/>
              <a:buFont typeface="Roboto"/>
              <a:buChar char="➢"/>
            </a:pPr>
            <a:r>
              <a:rPr lang="pt-BR" sz="1200">
                <a:solidFill>
                  <a:schemeClr val="dk1"/>
                </a:solidFill>
              </a:rPr>
              <a:t>Caixas…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102" name="Google Shape;102;p15"/>
          <p:cNvSpPr txBox="1"/>
          <p:nvPr>
            <p:ph idx="4294967295" type="ctrTitle"/>
          </p:nvPr>
        </p:nvSpPr>
        <p:spPr>
          <a:xfrm>
            <a:off x="196925" y="67900"/>
            <a:ext cx="8520600" cy="5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Na prática</a:t>
            </a:r>
            <a:endParaRPr sz="2400"/>
          </a:p>
        </p:txBody>
      </p:sp>
      <p:sp>
        <p:nvSpPr>
          <p:cNvPr id="103" name="Google Shape;103;p15"/>
          <p:cNvSpPr txBox="1"/>
          <p:nvPr/>
        </p:nvSpPr>
        <p:spPr>
          <a:xfrm rot="-1600099">
            <a:off x="2452451" y="1775781"/>
            <a:ext cx="2233165" cy="46166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FF0000"/>
                </a:solidFill>
              </a:rPr>
              <a:t>Quanto tempo?</a:t>
            </a:r>
            <a:endParaRPr b="1" sz="1800">
              <a:solidFill>
                <a:srgbClr val="FF0000"/>
              </a:solidFill>
            </a:endParaRPr>
          </a:p>
        </p:txBody>
      </p:sp>
      <p:sp>
        <p:nvSpPr>
          <p:cNvPr id="104" name="Google Shape;104;p15"/>
          <p:cNvSpPr txBox="1"/>
          <p:nvPr/>
        </p:nvSpPr>
        <p:spPr>
          <a:xfrm rot="-1600099">
            <a:off x="4791251" y="3869006"/>
            <a:ext cx="2233165" cy="46166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FF0000"/>
                </a:solidFill>
              </a:rPr>
              <a:t>Qual o custo</a:t>
            </a:r>
            <a:r>
              <a:rPr b="1" lang="pt-BR" sz="1800">
                <a:solidFill>
                  <a:srgbClr val="FF0000"/>
                </a:solidFill>
              </a:rPr>
              <a:t>?</a:t>
            </a:r>
            <a:endParaRPr b="1" sz="180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